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Baloo" panose="020B0604020202020204" charset="0"/>
      <p:regular r:id="rId16"/>
    </p:embeddedFont>
    <p:embeddedFont>
      <p:font typeface="Clear Sans" panose="020B0604020202020204" charset="0"/>
      <p:regular r:id="rId17"/>
    </p:embeddedFont>
    <p:embeddedFont>
      <p:font typeface="Clear Sans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5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831443"/>
            <a:ext cx="15615904" cy="4211828"/>
            <a:chOff x="0" y="0"/>
            <a:chExt cx="20821205" cy="5615771"/>
          </a:xfrm>
        </p:grpSpPr>
        <p:sp>
          <p:nvSpPr>
            <p:cNvPr id="3" name="TextBox 3"/>
            <p:cNvSpPr txBox="1"/>
            <p:nvPr/>
          </p:nvSpPr>
          <p:spPr>
            <a:xfrm>
              <a:off x="0" y="1287277"/>
              <a:ext cx="20821205" cy="2549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8"/>
                </a:lnSpc>
              </a:pPr>
              <a:r>
                <a:rPr lang="en-US" sz="12548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Ứng Dụng Phân Tán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16227"/>
              <a:ext cx="20821205" cy="905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2"/>
                </a:lnSpc>
              </a:pPr>
              <a:r>
                <a:rPr lang="en-US" sz="4116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Thuyết trình bởi Nhóm 10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9792"/>
              <a:ext cx="20821205" cy="732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38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64771" t="21970"/>
          <a:stretch>
            <a:fillRect/>
          </a:stretch>
        </p:blipFill>
        <p:spPr>
          <a:xfrm rot="5400000">
            <a:off x="2310738" y="4172522"/>
            <a:ext cx="3803740" cy="842521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6356600" y="9076225"/>
            <a:ext cx="902700" cy="182075"/>
            <a:chOff x="0" y="0"/>
            <a:chExt cx="2128209" cy="429260"/>
          </a:xfrm>
        </p:grpSpPr>
        <p:sp>
          <p:nvSpPr>
            <p:cNvPr id="8" name="Freeform 8"/>
            <p:cNvSpPr/>
            <p:nvPr/>
          </p:nvSpPr>
          <p:spPr>
            <a:xfrm>
              <a:off x="0" y="-5080"/>
              <a:ext cx="2128209" cy="434340"/>
            </a:xfrm>
            <a:custGeom>
              <a:avLst/>
              <a:gdLst/>
              <a:ahLst/>
              <a:cxnLst/>
              <a:rect l="l" t="t" r="r" b="b"/>
              <a:pathLst>
                <a:path w="2128209" h="434340">
                  <a:moveTo>
                    <a:pt x="2110429" y="187960"/>
                  </a:moveTo>
                  <a:lnTo>
                    <a:pt x="1848809" y="11430"/>
                  </a:lnTo>
                  <a:cubicBezTo>
                    <a:pt x="1831029" y="0"/>
                    <a:pt x="1808169" y="3810"/>
                    <a:pt x="1795469" y="21590"/>
                  </a:cubicBezTo>
                  <a:cubicBezTo>
                    <a:pt x="1784039" y="39370"/>
                    <a:pt x="1787849" y="62230"/>
                    <a:pt x="1805629" y="74930"/>
                  </a:cubicBezTo>
                  <a:lnTo>
                    <a:pt x="196437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964379" y="257810"/>
                  </a:lnTo>
                  <a:lnTo>
                    <a:pt x="1805629" y="364490"/>
                  </a:lnTo>
                  <a:cubicBezTo>
                    <a:pt x="1787849" y="375920"/>
                    <a:pt x="1784039" y="400050"/>
                    <a:pt x="1795469" y="417830"/>
                  </a:cubicBezTo>
                  <a:cubicBezTo>
                    <a:pt x="1803089" y="429260"/>
                    <a:pt x="1814519" y="434340"/>
                    <a:pt x="1827219" y="434340"/>
                  </a:cubicBezTo>
                  <a:cubicBezTo>
                    <a:pt x="1834839" y="434340"/>
                    <a:pt x="1842459" y="431800"/>
                    <a:pt x="1848809" y="427990"/>
                  </a:cubicBezTo>
                  <a:lnTo>
                    <a:pt x="2111699" y="251460"/>
                  </a:lnTo>
                  <a:cubicBezTo>
                    <a:pt x="2121859" y="243840"/>
                    <a:pt x="2128209" y="232410"/>
                    <a:pt x="2128209" y="219710"/>
                  </a:cubicBezTo>
                  <a:cubicBezTo>
                    <a:pt x="2128209" y="207010"/>
                    <a:pt x="2121859" y="195580"/>
                    <a:pt x="2110429" y="187960"/>
                  </a:cubicBezTo>
                  <a:close/>
                </a:path>
              </a:pathLst>
            </a:custGeom>
            <a:solidFill>
              <a:srgbClr val="FFFAEF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094170">
            <a:off x="14148180" y="-2590072"/>
            <a:ext cx="7036829" cy="723754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44277" y="6445160"/>
            <a:ext cx="12399446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Giảng Viên Hướng Dẫn: ThS. Nguyễn Thành Trung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10172854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Change Streams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937396">
            <a:off x="7972009" y="5738077"/>
            <a:ext cx="8964268" cy="850658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5999120"/>
            <a:ext cx="8293143" cy="3742540"/>
            <a:chOff x="0" y="0"/>
            <a:chExt cx="11057524" cy="4990053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8248829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Lợi ích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55664"/>
              <a:ext cx="11057524" cy="3965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Không cần truy vấn liên tục (polling)</a:t>
              </a:r>
            </a:p>
            <a:p>
              <a:pPr marL="561341" lvl="1" indent="-280670" algn="l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Phản hồi gần như ngay lập tức khi dữ liệu thay đổi</a:t>
              </a:r>
            </a:p>
            <a:p>
              <a:pPr marL="561341" lvl="1" indent="-280670" algn="l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Phù hợp cho:</a:t>
              </a:r>
            </a:p>
            <a:p>
              <a:pPr marL="561341" lvl="1" indent="-280670" algn="l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Ứng dụng dashboard realtime</a:t>
              </a:r>
            </a:p>
            <a:p>
              <a:pPr marL="561341" lvl="1" indent="-280670" algn="l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Hệ thống cảnh báo</a:t>
              </a:r>
            </a:p>
            <a:p>
              <a:pPr marL="561341" lvl="1" indent="-280670" algn="l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Đồng bộ dữ liệu</a:t>
              </a:r>
            </a:p>
            <a:p>
              <a:pPr algn="l">
                <a:lnSpc>
                  <a:spcPts val="3380"/>
                </a:lnSpc>
              </a:pPr>
              <a:endPara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 rot="-776060">
            <a:off x="12219516" y="-1981356"/>
            <a:ext cx="8338090" cy="7254138"/>
          </a:xfrm>
          <a:custGeom>
            <a:avLst/>
            <a:gdLst/>
            <a:ahLst/>
            <a:cxnLst/>
            <a:rect l="l" t="t" r="r" b="b"/>
            <a:pathLst>
              <a:path w="8338090" h="7254138">
                <a:moveTo>
                  <a:pt x="0" y="0"/>
                </a:moveTo>
                <a:lnTo>
                  <a:pt x="8338090" y="0"/>
                </a:lnTo>
                <a:lnTo>
                  <a:pt x="8338090" y="7254138"/>
                </a:lnTo>
                <a:lnTo>
                  <a:pt x="0" y="7254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028700" y="3233166"/>
            <a:ext cx="8293143" cy="2461957"/>
            <a:chOff x="0" y="0"/>
            <a:chExt cx="11057524" cy="3282609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11057524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Chức năng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55664"/>
              <a:ext cx="11057524" cy="2822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Tự động lắng nghe các sự kiện trong MongoDB như:</a:t>
              </a:r>
            </a:p>
            <a:p>
              <a:pPr marL="561341" lvl="1" indent="-280670" algn="l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insert – thêm mới</a:t>
              </a:r>
            </a:p>
            <a:p>
              <a:pPr marL="561341" lvl="1" indent="-280670" algn="l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update – cập nhật</a:t>
              </a:r>
            </a:p>
            <a:p>
              <a:pPr marL="561341" lvl="1" indent="-280670" algn="l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delete – xoá dữ liệu</a:t>
              </a:r>
            </a:p>
            <a:p>
              <a:pPr algn="l">
                <a:lnSpc>
                  <a:spcPts val="3380"/>
                </a:lnSpc>
              </a:pPr>
              <a:endPara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11672335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Aggregation Pipeline</a:t>
            </a:r>
          </a:p>
        </p:txBody>
      </p:sp>
      <p:sp>
        <p:nvSpPr>
          <p:cNvPr id="3" name="Freeform 3"/>
          <p:cNvSpPr/>
          <p:nvPr/>
        </p:nvSpPr>
        <p:spPr>
          <a:xfrm rot="-776060">
            <a:off x="12219516" y="-1981356"/>
            <a:ext cx="8338090" cy="7254138"/>
          </a:xfrm>
          <a:custGeom>
            <a:avLst/>
            <a:gdLst/>
            <a:ahLst/>
            <a:cxnLst/>
            <a:rect l="l" t="t" r="r" b="b"/>
            <a:pathLst>
              <a:path w="8338090" h="7254138">
                <a:moveTo>
                  <a:pt x="0" y="0"/>
                </a:moveTo>
                <a:lnTo>
                  <a:pt x="8338090" y="0"/>
                </a:lnTo>
                <a:lnTo>
                  <a:pt x="8338090" y="7254138"/>
                </a:lnTo>
                <a:lnTo>
                  <a:pt x="0" y="7254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26839" y="1884320"/>
            <a:ext cx="8896865" cy="822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5999120"/>
            <a:ext cx="8293143" cy="3742540"/>
            <a:chOff x="0" y="0"/>
            <a:chExt cx="11057524" cy="4990053"/>
          </a:xfrm>
        </p:grpSpPr>
        <p:sp>
          <p:nvSpPr>
            <p:cNvPr id="6" name="TextBox 6"/>
            <p:cNvSpPr txBox="1"/>
            <p:nvPr/>
          </p:nvSpPr>
          <p:spPr>
            <a:xfrm>
              <a:off x="0" y="-38100"/>
              <a:ext cx="8248829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Lợi ích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55664"/>
              <a:ext cx="11057524" cy="3965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Thống kê dữ liệu ngay trong MongoDB (server-side)</a:t>
              </a:r>
            </a:p>
            <a:p>
              <a:pPr marL="561341" lvl="1" indent="-280670" algn="l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Tối ưu hiệu suất, giảm tải cho client</a:t>
              </a:r>
            </a:p>
            <a:p>
              <a:pPr marL="561341" lvl="1" indent="-280670" algn="l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Phù hợp cho:</a:t>
              </a:r>
            </a:p>
            <a:p>
              <a:pPr marL="1122681" lvl="2" indent="-374227" algn="l">
                <a:lnSpc>
                  <a:spcPts val="3380"/>
                </a:lnSpc>
                <a:buFont typeface="Arial"/>
                <a:buChar char="⚬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Báo cáo doanh thu</a:t>
              </a:r>
            </a:p>
            <a:p>
              <a:pPr marL="1122681" lvl="2" indent="-374227" algn="l">
                <a:lnSpc>
                  <a:spcPts val="3380"/>
                </a:lnSpc>
                <a:buFont typeface="Arial"/>
                <a:buChar char="⚬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Phân tích lịch sử</a:t>
              </a:r>
            </a:p>
            <a:p>
              <a:pPr marL="1122681" lvl="2" indent="-374227" algn="l">
                <a:lnSpc>
                  <a:spcPts val="3380"/>
                </a:lnSpc>
                <a:buFont typeface="Arial"/>
                <a:buChar char="⚬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Tạo biểu đồ, dashboard</a:t>
              </a:r>
            </a:p>
            <a:p>
              <a:pPr algn="l">
                <a:lnSpc>
                  <a:spcPts val="3380"/>
                </a:lnSpc>
              </a:pPr>
              <a:endPara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2735890"/>
            <a:ext cx="8293143" cy="2890582"/>
            <a:chOff x="0" y="0"/>
            <a:chExt cx="11057524" cy="3854109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11057524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chức năng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55664"/>
              <a:ext cx="11057524" cy="3394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Cho phép xử lý dữ liệu theo từng bước (pipeline)</a:t>
              </a:r>
            </a:p>
            <a:p>
              <a:pPr marL="561341" lvl="1" indent="-280670" algn="l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Sử dụng các stage như:</a:t>
              </a:r>
            </a:p>
            <a:p>
              <a:pPr marL="561341" lvl="1" indent="-280670" algn="l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$match: lọc dữ liệu</a:t>
              </a:r>
            </a:p>
            <a:p>
              <a:pPr marL="561341" lvl="1" indent="-280670" algn="l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$group: nhóm dữ liệu</a:t>
              </a:r>
            </a:p>
            <a:p>
              <a:pPr marL="561341" lvl="1" indent="-280670" algn="l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$sort, $project: sắp xếp, định dạng kết quả</a:t>
              </a:r>
            </a:p>
            <a:p>
              <a:pPr algn="l">
                <a:lnSpc>
                  <a:spcPts val="3380"/>
                </a:lnSpc>
              </a:pPr>
              <a:endPara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086" y="864818"/>
            <a:ext cx="7339367" cy="2934148"/>
          </a:xfrm>
          <a:custGeom>
            <a:avLst/>
            <a:gdLst/>
            <a:ahLst/>
            <a:cxnLst/>
            <a:rect l="l" t="t" r="r" b="b"/>
            <a:pathLst>
              <a:path w="7339367" h="2934148">
                <a:moveTo>
                  <a:pt x="0" y="0"/>
                </a:moveTo>
                <a:lnTo>
                  <a:pt x="7339367" y="0"/>
                </a:lnTo>
                <a:lnTo>
                  <a:pt x="7339367" y="2934147"/>
                </a:lnTo>
                <a:lnTo>
                  <a:pt x="0" y="2934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201884" y="6886423"/>
            <a:ext cx="7452569" cy="2979404"/>
          </a:xfrm>
          <a:custGeom>
            <a:avLst/>
            <a:gdLst/>
            <a:ahLst/>
            <a:cxnLst/>
            <a:rect l="l" t="t" r="r" b="b"/>
            <a:pathLst>
              <a:path w="7452569" h="2979404">
                <a:moveTo>
                  <a:pt x="7452569" y="0"/>
                </a:moveTo>
                <a:lnTo>
                  <a:pt x="0" y="0"/>
                </a:lnTo>
                <a:lnTo>
                  <a:pt x="0" y="2979404"/>
                </a:lnTo>
                <a:lnTo>
                  <a:pt x="7452569" y="2979404"/>
                </a:lnTo>
                <a:lnTo>
                  <a:pt x="74525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1201884" y="3678016"/>
            <a:ext cx="7331412" cy="2930967"/>
          </a:xfrm>
          <a:custGeom>
            <a:avLst/>
            <a:gdLst/>
            <a:ahLst/>
            <a:cxnLst/>
            <a:rect l="l" t="t" r="r" b="b"/>
            <a:pathLst>
              <a:path w="7331412" h="2930967">
                <a:moveTo>
                  <a:pt x="0" y="0"/>
                </a:moveTo>
                <a:lnTo>
                  <a:pt x="7331411" y="0"/>
                </a:lnTo>
                <a:lnTo>
                  <a:pt x="7331411" y="2930968"/>
                </a:lnTo>
                <a:lnTo>
                  <a:pt x="0" y="2930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2320369">
            <a:off x="11716879" y="2860634"/>
            <a:ext cx="10343361" cy="912474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040285" y="3798965"/>
            <a:ext cx="7074427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Hướng Phát Triển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330142" y="1122127"/>
            <a:ext cx="5685383" cy="2194665"/>
            <a:chOff x="0" y="0"/>
            <a:chExt cx="7580510" cy="2926219"/>
          </a:xfrm>
        </p:grpSpPr>
        <p:sp>
          <p:nvSpPr>
            <p:cNvPr id="8" name="TextBox 8"/>
            <p:cNvSpPr txBox="1"/>
            <p:nvPr/>
          </p:nvSpPr>
          <p:spPr>
            <a:xfrm>
              <a:off x="0" y="1060344"/>
              <a:ext cx="7580510" cy="1883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0"/>
                </a:lnSpc>
              </a:pPr>
              <a:r>
                <a:rPr lang="en-US" sz="2208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Tạo giao diện trực quan (UI) realtime bằng Flask / FastAPI + Socket.IO</a:t>
              </a:r>
            </a:p>
            <a:p>
              <a:pPr algn="l">
                <a:lnSpc>
                  <a:spcPts val="2870"/>
                </a:lnSpc>
              </a:pPr>
              <a:r>
                <a:rPr lang="en-US" sz="2208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Thêm lọc nâng cao: chỉ theo dõi insert / field cụ thể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0134"/>
              <a:ext cx="7580510" cy="716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3"/>
                </a:lnSpc>
              </a:pPr>
              <a:r>
                <a:rPr lang="en-US" sz="3456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Nâng cấp phần mềm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003213" y="4137879"/>
            <a:ext cx="6102812" cy="2285931"/>
            <a:chOff x="0" y="0"/>
            <a:chExt cx="8137083" cy="304790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105231"/>
              <a:ext cx="8137083" cy="1961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sz="23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Tích hợp hệ thống với Kafka / RabbitMQ</a:t>
              </a:r>
            </a:p>
            <a:p>
              <a:pPr algn="l">
                <a:lnSpc>
                  <a:spcPts val="2990"/>
                </a:lnSpc>
              </a:pPr>
              <a:r>
                <a:rPr lang="en-US" sz="23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Phân phối sự kiện đến nhiều service (microservices)</a:t>
              </a:r>
            </a:p>
            <a:p>
              <a:pPr algn="l">
                <a:lnSpc>
                  <a:spcPts val="2990"/>
                </a:lnSpc>
              </a:pPr>
              <a:endParaRPr lang="en-US" sz="23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9229"/>
              <a:ext cx="8137083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Mở rộng kiến trúc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052304" y="6951884"/>
            <a:ext cx="5990690" cy="2663604"/>
            <a:chOff x="0" y="0"/>
            <a:chExt cx="7987587" cy="355147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107853"/>
              <a:ext cx="7987587" cy="2462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6"/>
                </a:lnSpc>
              </a:pPr>
              <a:r>
                <a:rPr lang="en-US" sz="2305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Bổ sung cơ chế log, xử lý lỗi, bảo mật, phân quyền</a:t>
              </a:r>
            </a:p>
            <a:p>
              <a:pPr algn="l">
                <a:lnSpc>
                  <a:spcPts val="2996"/>
                </a:lnSpc>
              </a:pPr>
              <a:r>
                <a:rPr lang="en-US" sz="2305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Đóng gói thành Docker image → triển khai chỉ với vài dòng lệnh</a:t>
              </a:r>
            </a:p>
            <a:p>
              <a:pPr algn="l">
                <a:lnSpc>
                  <a:spcPts val="2996"/>
                </a:lnSpc>
              </a:pPr>
              <a:endParaRPr lang="en-US" sz="2305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9231"/>
              <a:ext cx="7987587" cy="766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90"/>
                </a:lnSpc>
              </a:pPr>
              <a:r>
                <a:rPr lang="en-US" sz="3608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Tăng tính thực tế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56600" y="9076225"/>
            <a:ext cx="902700" cy="182075"/>
            <a:chOff x="0" y="0"/>
            <a:chExt cx="2128209" cy="429260"/>
          </a:xfrm>
        </p:grpSpPr>
        <p:sp>
          <p:nvSpPr>
            <p:cNvPr id="3" name="Freeform 3"/>
            <p:cNvSpPr/>
            <p:nvPr/>
          </p:nvSpPr>
          <p:spPr>
            <a:xfrm>
              <a:off x="0" y="-5080"/>
              <a:ext cx="2128209" cy="434340"/>
            </a:xfrm>
            <a:custGeom>
              <a:avLst/>
              <a:gdLst/>
              <a:ahLst/>
              <a:cxnLst/>
              <a:rect l="l" t="t" r="r" b="b"/>
              <a:pathLst>
                <a:path w="2128209" h="434340">
                  <a:moveTo>
                    <a:pt x="2110429" y="187960"/>
                  </a:moveTo>
                  <a:lnTo>
                    <a:pt x="1848809" y="11430"/>
                  </a:lnTo>
                  <a:cubicBezTo>
                    <a:pt x="1831029" y="0"/>
                    <a:pt x="1808169" y="3810"/>
                    <a:pt x="1795469" y="21590"/>
                  </a:cubicBezTo>
                  <a:cubicBezTo>
                    <a:pt x="1784039" y="39370"/>
                    <a:pt x="1787849" y="62230"/>
                    <a:pt x="1805629" y="74930"/>
                  </a:cubicBezTo>
                  <a:lnTo>
                    <a:pt x="196437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964379" y="257810"/>
                  </a:lnTo>
                  <a:lnTo>
                    <a:pt x="1805629" y="364490"/>
                  </a:lnTo>
                  <a:cubicBezTo>
                    <a:pt x="1787849" y="375920"/>
                    <a:pt x="1784039" y="400050"/>
                    <a:pt x="1795469" y="417830"/>
                  </a:cubicBezTo>
                  <a:cubicBezTo>
                    <a:pt x="1803089" y="429260"/>
                    <a:pt x="1814519" y="434340"/>
                    <a:pt x="1827219" y="434340"/>
                  </a:cubicBezTo>
                  <a:cubicBezTo>
                    <a:pt x="1834839" y="434340"/>
                    <a:pt x="1842459" y="431800"/>
                    <a:pt x="1848809" y="427990"/>
                  </a:cubicBezTo>
                  <a:lnTo>
                    <a:pt x="2111699" y="251460"/>
                  </a:lnTo>
                  <a:cubicBezTo>
                    <a:pt x="2121859" y="243840"/>
                    <a:pt x="2128209" y="232410"/>
                    <a:pt x="2128209" y="219710"/>
                  </a:cubicBezTo>
                  <a:cubicBezTo>
                    <a:pt x="2128209" y="207010"/>
                    <a:pt x="2121859" y="195580"/>
                    <a:pt x="2110429" y="187960"/>
                  </a:cubicBezTo>
                  <a:close/>
                </a:path>
              </a:pathLst>
            </a:custGeom>
            <a:solidFill>
              <a:srgbClr val="FFFAEF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094170">
            <a:off x="14148180" y="-2590072"/>
            <a:ext cx="7036829" cy="723754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4511040"/>
            <a:ext cx="16230600" cy="136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60"/>
              </a:lnSpc>
            </a:pPr>
            <a:r>
              <a:rPr lang="en-US" sz="9600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Demo Code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408585">
            <a:off x="4499355" y="-533795"/>
            <a:ext cx="9289290" cy="103698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421807" y="4060287"/>
            <a:ext cx="9444385" cy="2166426"/>
            <a:chOff x="0" y="0"/>
            <a:chExt cx="12592514" cy="2888569"/>
          </a:xfrm>
        </p:grpSpPr>
        <p:sp>
          <p:nvSpPr>
            <p:cNvPr id="4" name="TextBox 4"/>
            <p:cNvSpPr txBox="1"/>
            <p:nvPr/>
          </p:nvSpPr>
          <p:spPr>
            <a:xfrm>
              <a:off x="0" y="-4233"/>
              <a:ext cx="12592514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Xin cảm ơn!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191127"/>
              <a:ext cx="12592514" cy="66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2"/>
                </a:lnSpc>
              </a:pPr>
              <a:r>
                <a:rPr lang="en-US" sz="3125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Các bạn có bất kỳ câu hỏi nào cho chúng tôi không?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62989" t="67035"/>
          <a:stretch>
            <a:fillRect/>
          </a:stretch>
        </p:blipFill>
        <p:spPr>
          <a:xfrm rot="5400000">
            <a:off x="-202103" y="6179918"/>
            <a:ext cx="4312936" cy="384137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640279" y="-4239083"/>
            <a:ext cx="8152651" cy="84781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927178">
            <a:off x="2119528" y="-963026"/>
            <a:ext cx="12725595" cy="14205829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1873312">
            <a:off x="7975567" y="3035514"/>
            <a:ext cx="11748976" cy="11578082"/>
          </a:xfrm>
          <a:custGeom>
            <a:avLst/>
            <a:gdLst/>
            <a:ahLst/>
            <a:cxnLst/>
            <a:rect l="l" t="t" r="r" b="b"/>
            <a:pathLst>
              <a:path w="11748976" h="11578082">
                <a:moveTo>
                  <a:pt x="0" y="0"/>
                </a:moveTo>
                <a:lnTo>
                  <a:pt x="11748975" y="0"/>
                </a:lnTo>
                <a:lnTo>
                  <a:pt x="11748975" y="11578081"/>
                </a:lnTo>
                <a:lnTo>
                  <a:pt x="0" y="115780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5221749" y="2599285"/>
            <a:ext cx="7844502" cy="2642961"/>
            <a:chOff x="0" y="0"/>
            <a:chExt cx="10459336" cy="3523948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50"/>
              <a:ext cx="10459336" cy="2530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46"/>
                </a:lnSpc>
              </a:pPr>
              <a:r>
                <a:rPr lang="en-US" sz="5881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Vũ Tiến Trung</a:t>
              </a:r>
            </a:p>
            <a:p>
              <a:pPr algn="ctr">
                <a:lnSpc>
                  <a:spcPts val="7646"/>
                </a:lnSpc>
              </a:pPr>
              <a:r>
                <a:rPr lang="en-US" sz="5881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23010830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27406"/>
              <a:ext cx="10459336" cy="909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2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221749" y="5470070"/>
            <a:ext cx="7844502" cy="2615929"/>
            <a:chOff x="0" y="0"/>
            <a:chExt cx="10459336" cy="3487906"/>
          </a:xfrm>
        </p:grpSpPr>
        <p:sp>
          <p:nvSpPr>
            <p:cNvPr id="8" name="TextBox 8"/>
            <p:cNvSpPr txBox="1"/>
            <p:nvPr/>
          </p:nvSpPr>
          <p:spPr>
            <a:xfrm>
              <a:off x="0" y="-57150"/>
              <a:ext cx="10459336" cy="2522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44"/>
                </a:lnSpc>
              </a:pPr>
              <a:r>
                <a:rPr lang="en-US" sz="588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Đào Trọng Khải</a:t>
              </a:r>
            </a:p>
            <a:p>
              <a:pPr algn="ctr">
                <a:lnSpc>
                  <a:spcPts val="7644"/>
                </a:lnSpc>
              </a:pPr>
              <a:r>
                <a:rPr lang="en-US" sz="588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22010318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575777"/>
              <a:ext cx="10459336" cy="902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25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806976" y="893022"/>
            <a:ext cx="10674048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Gặp gỡ Nhóm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>
            <a:off x="14955704" y="7197948"/>
            <a:ext cx="3468258" cy="30890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H="1">
            <a:off x="1041561" y="-1041561"/>
            <a:ext cx="4331879" cy="641500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14992" y="1779394"/>
            <a:ext cx="13912109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Đặt Vấn Đề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53158" y="4021364"/>
            <a:ext cx="15381684" cy="66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9"/>
              </a:lnSpc>
              <a:spcBef>
                <a:spcPct val="0"/>
              </a:spcBef>
            </a:pPr>
            <a:r>
              <a:rPr lang="en-US" sz="40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Dữ</a:t>
            </a:r>
            <a:r>
              <a:rPr lang="en-US" sz="40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40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liệu</a:t>
            </a:r>
            <a:r>
              <a:rPr lang="en-US" sz="40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40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ngày</a:t>
            </a:r>
            <a:r>
              <a:rPr lang="en-US" sz="40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40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càng</a:t>
            </a:r>
            <a:r>
              <a:rPr lang="en-US" sz="40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40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phát</a:t>
            </a:r>
            <a:r>
              <a:rPr lang="en-US" sz="40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40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sinh</a:t>
            </a:r>
            <a:r>
              <a:rPr lang="en-US" sz="40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40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nhiều</a:t>
            </a:r>
            <a:r>
              <a:rPr lang="en-US" sz="40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40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và</a:t>
            </a:r>
            <a:r>
              <a:rPr lang="en-US" sz="40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40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cần</a:t>
            </a:r>
            <a:r>
              <a:rPr lang="en-US" sz="40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40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phản</a:t>
            </a:r>
            <a:r>
              <a:rPr lang="en-US" sz="40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40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ứng</a:t>
            </a:r>
            <a:r>
              <a:rPr lang="en-US" sz="40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40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thời</a:t>
            </a:r>
            <a:r>
              <a:rPr lang="en-US" sz="40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40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gian</a:t>
            </a:r>
            <a:r>
              <a:rPr lang="en-US" sz="40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40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thực</a:t>
            </a:r>
            <a:endParaRPr lang="en-US" sz="4099" dirty="0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66370" y="5474141"/>
            <a:ext cx="13507492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Hệ</a:t>
            </a:r>
            <a:r>
              <a:rPr lang="en-US" sz="39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quản</a:t>
            </a:r>
            <a:r>
              <a:rPr lang="en-US" sz="39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trị</a:t>
            </a:r>
            <a:r>
              <a:rPr lang="en-US" sz="39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CSDL </a:t>
            </a:r>
            <a:r>
              <a:rPr lang="en-US" sz="39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quan</a:t>
            </a:r>
            <a:r>
              <a:rPr lang="en-US" sz="39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hệ</a:t>
            </a:r>
            <a:r>
              <a:rPr lang="en-US" sz="39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truyền</a:t>
            </a:r>
            <a:r>
              <a:rPr lang="en-US" sz="39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thống</a:t>
            </a:r>
            <a:r>
              <a:rPr lang="en-US" sz="39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không</a:t>
            </a:r>
            <a:r>
              <a:rPr lang="en-US" sz="39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đáp</a:t>
            </a:r>
            <a:r>
              <a:rPr lang="en-US" sz="39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ứng</a:t>
            </a:r>
            <a:r>
              <a:rPr lang="en-US" sz="39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tốt</a:t>
            </a:r>
            <a:endParaRPr lang="en-US" sz="3999" dirty="0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390254" y="6527833"/>
            <a:ext cx="13507492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Cần</a:t>
            </a:r>
            <a:r>
              <a:rPr lang="en-US" sz="39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một</a:t>
            </a:r>
            <a:r>
              <a:rPr lang="en-US" sz="39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giải</a:t>
            </a:r>
            <a:r>
              <a:rPr lang="en-US" sz="39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pháp</a:t>
            </a:r>
            <a:r>
              <a:rPr lang="en-US" sz="39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linh</a:t>
            </a:r>
            <a:r>
              <a:rPr lang="en-US" sz="39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hoạt</a:t>
            </a:r>
            <a:r>
              <a:rPr lang="en-US" sz="39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mở</a:t>
            </a:r>
            <a:r>
              <a:rPr lang="en-US" sz="39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rộng</a:t>
            </a:r>
            <a:r>
              <a:rPr lang="en-US" sz="39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xử</a:t>
            </a:r>
            <a:r>
              <a:rPr lang="en-US" sz="39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lý</a:t>
            </a:r>
            <a:r>
              <a:rPr lang="en-US" sz="39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dữ</a:t>
            </a:r>
            <a:r>
              <a:rPr lang="en-US" sz="39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liệu</a:t>
            </a:r>
            <a:r>
              <a:rPr lang="en-US" sz="3999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động</a:t>
            </a:r>
            <a:endParaRPr lang="en-US" sz="3999" dirty="0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64034" b="46739"/>
          <a:stretch>
            <a:fillRect/>
          </a:stretch>
        </p:blipFill>
        <p:spPr>
          <a:xfrm rot="-5400000" flipH="1">
            <a:off x="-4815703" y="-1693918"/>
            <a:ext cx="4331879" cy="6415001"/>
          </a:xfrm>
          <a:prstGeom prst="rect">
            <a:avLst/>
          </a:prstGeom>
        </p:spPr>
      </p:pic>
      <p:sp>
        <p:nvSpPr>
          <p:cNvPr id="3" name="Freeform 3" descr="Blue Blob"/>
          <p:cNvSpPr/>
          <p:nvPr/>
        </p:nvSpPr>
        <p:spPr>
          <a:xfrm rot="-1016799">
            <a:off x="9736550" y="-2506878"/>
            <a:ext cx="11406363" cy="9923536"/>
          </a:xfrm>
          <a:custGeom>
            <a:avLst/>
            <a:gdLst/>
            <a:ahLst/>
            <a:cxnLst/>
            <a:rect l="l" t="t" r="r" b="b"/>
            <a:pathLst>
              <a:path w="11406363" h="9923536">
                <a:moveTo>
                  <a:pt x="0" y="0"/>
                </a:moveTo>
                <a:lnTo>
                  <a:pt x="11406363" y="0"/>
                </a:lnTo>
                <a:lnTo>
                  <a:pt x="11406363" y="9923536"/>
                </a:lnTo>
                <a:lnTo>
                  <a:pt x="0" y="9923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7634262" y="1290612"/>
            <a:ext cx="9625038" cy="7967688"/>
          </a:xfrm>
          <a:prstGeom prst="rect">
            <a:avLst/>
          </a:prstGeom>
          <a:solidFill>
            <a:srgbClr val="FFFAEF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7353300" y="1028700"/>
            <a:ext cx="9620775" cy="7967688"/>
          </a:xfrm>
          <a:prstGeom prst="rect">
            <a:avLst/>
          </a:prstGeom>
          <a:solidFill>
            <a:srgbClr val="647190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981303" y="2738150"/>
            <a:ext cx="8364768" cy="4810700"/>
            <a:chOff x="0" y="0"/>
            <a:chExt cx="11153024" cy="6414267"/>
          </a:xfrm>
        </p:grpSpPr>
        <p:sp>
          <p:nvSpPr>
            <p:cNvPr id="7" name="Freeform 7"/>
            <p:cNvSpPr/>
            <p:nvPr/>
          </p:nvSpPr>
          <p:spPr>
            <a:xfrm>
              <a:off x="4247879" y="2045564"/>
              <a:ext cx="2657266" cy="385304"/>
            </a:xfrm>
            <a:custGeom>
              <a:avLst/>
              <a:gdLst/>
              <a:ahLst/>
              <a:cxnLst/>
              <a:rect l="l" t="t" r="r" b="b"/>
              <a:pathLst>
                <a:path w="2657266" h="385304">
                  <a:moveTo>
                    <a:pt x="0" y="0"/>
                  </a:moveTo>
                  <a:lnTo>
                    <a:pt x="2657266" y="0"/>
                  </a:lnTo>
                  <a:lnTo>
                    <a:pt x="2657266" y="385303"/>
                  </a:lnTo>
                  <a:lnTo>
                    <a:pt x="0" y="385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1153024" cy="1274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6"/>
                </a:lnSpc>
              </a:pPr>
              <a:r>
                <a:rPr lang="en-US" sz="2764" u="none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Không cần truy vấn liên tục(polling) → giảm tải hệ thống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201486"/>
              <a:ext cx="11153024" cy="614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6"/>
                </a:lnSpc>
              </a:pPr>
              <a:r>
                <a:rPr lang="en-US" sz="2764" u="none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Phản hồi nhanh chóng với dữ liệu thay đổi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4247879" y="4643800"/>
              <a:ext cx="2657266" cy="385304"/>
            </a:xfrm>
            <a:custGeom>
              <a:avLst/>
              <a:gdLst/>
              <a:ahLst/>
              <a:cxnLst/>
              <a:rect l="l" t="t" r="r" b="b"/>
              <a:pathLst>
                <a:path w="2657266" h="385304">
                  <a:moveTo>
                    <a:pt x="0" y="0"/>
                  </a:moveTo>
                  <a:lnTo>
                    <a:pt x="2657266" y="0"/>
                  </a:lnTo>
                  <a:lnTo>
                    <a:pt x="2657266" y="385303"/>
                  </a:lnTo>
                  <a:lnTo>
                    <a:pt x="0" y="385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799722"/>
              <a:ext cx="11153024" cy="614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6"/>
                </a:lnSpc>
              </a:pPr>
              <a:r>
                <a:rPr lang="en-US" sz="2764" u="none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Tạo nền tảng cho các hệ thống realtime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7901013"/>
            <a:ext cx="5038634" cy="1095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</a:pPr>
            <a:r>
              <a:rPr lang="en-US" sz="7999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Giải Pháp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1028700"/>
            <a:ext cx="4206945" cy="2350463"/>
            <a:chOff x="0" y="0"/>
            <a:chExt cx="5609260" cy="3133951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2010285" y="0"/>
              <a:ext cx="3133951" cy="3133951"/>
              <a:chOff x="1371600" y="6705600"/>
              <a:chExt cx="10972800" cy="1097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64719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-10800000">
              <a:off x="0" y="0"/>
              <a:ext cx="3133951" cy="3133951"/>
            </a:xfrm>
            <a:custGeom>
              <a:avLst/>
              <a:gdLst/>
              <a:ahLst/>
              <a:cxnLst/>
              <a:rect l="l" t="t" r="r" b="b"/>
              <a:pathLst>
                <a:path w="3133951" h="3133951">
                  <a:moveTo>
                    <a:pt x="0" y="0"/>
                  </a:moveTo>
                  <a:lnTo>
                    <a:pt x="3133951" y="0"/>
                  </a:lnTo>
                  <a:lnTo>
                    <a:pt x="3133951" y="3133951"/>
                  </a:lnTo>
                  <a:lnTo>
                    <a:pt x="0" y="3133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 rot="-10800000">
              <a:off x="4679211" y="1101951"/>
              <a:ext cx="930049" cy="930049"/>
              <a:chOff x="1371600" y="6705600"/>
              <a:chExt cx="10972800" cy="1097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FAE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64034" b="46739"/>
          <a:stretch>
            <a:fillRect/>
          </a:stretch>
        </p:blipFill>
        <p:spPr>
          <a:xfrm rot="-5400000" flipH="1">
            <a:off x="-4815703" y="-1693918"/>
            <a:ext cx="4331879" cy="64150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64771" t="21970"/>
          <a:stretch>
            <a:fillRect/>
          </a:stretch>
        </p:blipFill>
        <p:spPr>
          <a:xfrm rot="5400000">
            <a:off x="3124630" y="2018870"/>
            <a:ext cx="5143500" cy="11392761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rot="-1016799">
            <a:off x="9736550" y="-2506878"/>
            <a:ext cx="11406363" cy="9923536"/>
          </a:xfrm>
          <a:custGeom>
            <a:avLst/>
            <a:gdLst/>
            <a:ahLst/>
            <a:cxnLst/>
            <a:rect l="l" t="t" r="r" b="b"/>
            <a:pathLst>
              <a:path w="11406363" h="9923536">
                <a:moveTo>
                  <a:pt x="0" y="0"/>
                </a:moveTo>
                <a:lnTo>
                  <a:pt x="11406363" y="0"/>
                </a:lnTo>
                <a:lnTo>
                  <a:pt x="11406363" y="9923536"/>
                </a:lnTo>
                <a:lnTo>
                  <a:pt x="0" y="9923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468198" y="1225319"/>
            <a:ext cx="5362043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Mục tiêu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064925" y="1907944"/>
            <a:ext cx="5087567" cy="2117917"/>
            <a:chOff x="0" y="0"/>
            <a:chExt cx="6783423" cy="2823889"/>
          </a:xfrm>
        </p:grpSpPr>
        <p:sp>
          <p:nvSpPr>
            <p:cNvPr id="7" name="TextBox 7"/>
            <p:cNvSpPr txBox="1"/>
            <p:nvPr/>
          </p:nvSpPr>
          <p:spPr>
            <a:xfrm>
              <a:off x="0" y="1167597"/>
              <a:ext cx="6783423" cy="1679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Tìm Hiểu </a:t>
              </a:r>
              <a:r>
                <a:rPr lang="en-US" sz="2600" b="1">
                  <a:solidFill>
                    <a:srgbClr val="FFFAEF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Change Streams</a:t>
              </a:r>
              <a:r>
                <a:rPr lang="en-US" sz="260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trong MongoDB để theo dõi thay đổi dữ liệu thời gian thực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783423" cy="769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Mục tiêu đầu tiên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29186" y="4450383"/>
            <a:ext cx="5068071" cy="1688657"/>
            <a:chOff x="0" y="0"/>
            <a:chExt cx="6757428" cy="225154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6757428" cy="769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Mục tiêu thứ hai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67597"/>
              <a:ext cx="6757428" cy="1679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Khai thác </a:t>
              </a:r>
              <a:r>
                <a:rPr lang="en-US" sz="2600" b="1">
                  <a:solidFill>
                    <a:srgbClr val="FFFAEF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Aggregation Pipeline</a:t>
              </a:r>
              <a:r>
                <a:rPr lang="en-US" sz="260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để xử lý, phân tích và thống kê dữ liệu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896969" y="7320149"/>
            <a:ext cx="5362331" cy="1694584"/>
            <a:chOff x="0" y="0"/>
            <a:chExt cx="7149775" cy="225944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7149775" cy="769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Mục tiêu thứ ba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167597"/>
              <a:ext cx="7149775" cy="1679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Xây dựng ứng dụng thực tế mô phỏng hệ thống </a:t>
              </a:r>
              <a:r>
                <a:rPr lang="en-US" sz="2600" b="1">
                  <a:solidFill>
                    <a:srgbClr val="FFFAEF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giám sát dữ liệu realtime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1907944"/>
            <a:ext cx="832486" cy="86207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878249" y="4513892"/>
            <a:ext cx="661164" cy="62960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063663" y="7392712"/>
            <a:ext cx="658195" cy="6450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937396">
            <a:off x="7972009" y="5738077"/>
            <a:ext cx="8964268" cy="850658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776060">
            <a:off x="12219516" y="-1981356"/>
            <a:ext cx="8338090" cy="7254138"/>
          </a:xfrm>
          <a:custGeom>
            <a:avLst/>
            <a:gdLst/>
            <a:ahLst/>
            <a:cxnLst/>
            <a:rect l="l" t="t" r="r" b="b"/>
            <a:pathLst>
              <a:path w="8338090" h="7254138">
                <a:moveTo>
                  <a:pt x="0" y="0"/>
                </a:moveTo>
                <a:lnTo>
                  <a:pt x="8338090" y="0"/>
                </a:lnTo>
                <a:lnTo>
                  <a:pt x="8338090" y="7254138"/>
                </a:lnTo>
                <a:lnTo>
                  <a:pt x="0" y="7254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322170" y="1714500"/>
            <a:ext cx="5778062" cy="5778062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3" y="0"/>
                </a:lnTo>
                <a:lnTo>
                  <a:pt x="5778063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028700"/>
            <a:ext cx="10172854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Khái quát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5999120"/>
            <a:ext cx="8293143" cy="2460475"/>
            <a:chOff x="0" y="0"/>
            <a:chExt cx="11057524" cy="3280633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8248829" cy="769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Lịch sử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60744"/>
              <a:ext cx="11057524" cy="2251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Lần đầu ra mắt vào tháng 10 năm 2007.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Được phát triển bởi MongoDB Inc.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Là 1 phần của sản phẩm PaaS(platform as Service).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Cho phép mã nguồn mở vào năm 2009.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3233166"/>
            <a:ext cx="8293143" cy="2033332"/>
            <a:chOff x="0" y="0"/>
            <a:chExt cx="11057524" cy="271110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11057524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Tổng quan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55664"/>
              <a:ext cx="11057524" cy="2251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Hệ quản trị CSDL NoSQL dạng </a:t>
              </a:r>
              <a:r>
                <a:rPr lang="en-US" sz="2600" b="1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document.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Lưu trữ dữ liệu dưới dạng </a:t>
              </a:r>
              <a:r>
                <a:rPr lang="en-US" sz="2600" b="1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BSON</a:t>
              </a: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(Binary JSON).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Mỗi bản ghi là 1 </a:t>
              </a:r>
              <a:r>
                <a:rPr lang="en-US" sz="2600" b="1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document độc lập</a:t>
              </a: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, không cần schema cố đinh.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 rot="-10800000">
            <a:off x="0" y="-32502"/>
            <a:ext cx="3468258" cy="308905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766577" y="1907944"/>
            <a:ext cx="12754846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NoSQL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66099" y="5594026"/>
            <a:ext cx="4629628" cy="1667441"/>
            <a:chOff x="0" y="0"/>
            <a:chExt cx="6172837" cy="2223254"/>
          </a:xfrm>
        </p:grpSpPr>
        <p:sp>
          <p:nvSpPr>
            <p:cNvPr id="5" name="TextBox 5"/>
            <p:cNvSpPr txBox="1"/>
            <p:nvPr/>
          </p:nvSpPr>
          <p:spPr>
            <a:xfrm>
              <a:off x="0" y="1138463"/>
              <a:ext cx="6172837" cy="1108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b="1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NoSQL (Not Only SQL)</a:t>
              </a: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là mô hình cơ sở dữ liệu phi quan hệ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6172837" cy="769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Khái niệm đầu tiên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67301" y="5594026"/>
            <a:ext cx="4757851" cy="1661514"/>
            <a:chOff x="0" y="0"/>
            <a:chExt cx="6343801" cy="2215352"/>
          </a:xfrm>
        </p:grpSpPr>
        <p:sp>
          <p:nvSpPr>
            <p:cNvPr id="8" name="TextBox 8"/>
            <p:cNvSpPr txBox="1"/>
            <p:nvPr/>
          </p:nvSpPr>
          <p:spPr>
            <a:xfrm>
              <a:off x="0" y="1138463"/>
              <a:ext cx="6343801" cy="1108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Không dùng bảng hàng - cột truyền thống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343801" cy="769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Khái niệm thứ hai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99222" y="5594026"/>
            <a:ext cx="4757851" cy="2096066"/>
            <a:chOff x="0" y="0"/>
            <a:chExt cx="6343801" cy="279475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138463"/>
              <a:ext cx="6343801" cy="1679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Lưu trữ linh hoạt hơn: </a:t>
              </a:r>
              <a:r>
                <a:rPr lang="en-US" sz="2600" b="1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document, key-value,graph,column-family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6343801" cy="769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Khái niệm thứ ba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1028700"/>
            <a:ext cx="367402" cy="346352"/>
            <a:chOff x="0" y="0"/>
            <a:chExt cx="489869" cy="461803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205275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410931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 l="70477" t="23497"/>
          <a:stretch>
            <a:fillRect/>
          </a:stretch>
        </p:blipFill>
        <p:spPr>
          <a:xfrm rot="-5400000" flipH="1">
            <a:off x="12514025" y="4513025"/>
            <a:ext cx="3215480" cy="833247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71100" y="4449461"/>
            <a:ext cx="549281" cy="82564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609387" y="4643173"/>
            <a:ext cx="737522" cy="67599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812199" y="4405401"/>
            <a:ext cx="663603" cy="9137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71103" y="1028700"/>
            <a:ext cx="14217458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Quan Hệ Với MongoDB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937396">
            <a:off x="7972009" y="5738077"/>
            <a:ext cx="8964268" cy="8506586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rot="-776060">
            <a:off x="12219516" y="-1981356"/>
            <a:ext cx="8338090" cy="7254138"/>
          </a:xfrm>
          <a:custGeom>
            <a:avLst/>
            <a:gdLst/>
            <a:ahLst/>
            <a:cxnLst/>
            <a:rect l="l" t="t" r="r" b="b"/>
            <a:pathLst>
              <a:path w="8338090" h="7254138">
                <a:moveTo>
                  <a:pt x="0" y="0"/>
                </a:moveTo>
                <a:lnTo>
                  <a:pt x="8338090" y="0"/>
                </a:lnTo>
                <a:lnTo>
                  <a:pt x="8338090" y="7254138"/>
                </a:lnTo>
                <a:lnTo>
                  <a:pt x="0" y="7254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71103" y="4282511"/>
            <a:ext cx="14749206" cy="307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15"/>
              </a:lnSpc>
            </a:pPr>
            <a:r>
              <a:rPr lang="en-US" sz="4704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MongoDB là document-oriented NoSQL DB</a:t>
            </a:r>
          </a:p>
          <a:p>
            <a:pPr algn="l">
              <a:lnSpc>
                <a:spcPts val="6115"/>
              </a:lnSpc>
            </a:pPr>
            <a:r>
              <a:rPr lang="en-US" sz="4704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Dữ Liệu dạng BSON → dễ tính hợp với ứng dụng web</a:t>
            </a:r>
          </a:p>
          <a:p>
            <a:pPr algn="l">
              <a:lnSpc>
                <a:spcPts val="6115"/>
              </a:lnSpc>
            </a:pPr>
            <a:r>
              <a:rPr lang="en-US" sz="4704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Hỗ trợ các tính năng cao: Change Streams, Aggregation, Sharding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bstract shapes"/>
          <p:cNvSpPr/>
          <p:nvPr/>
        </p:nvSpPr>
        <p:spPr>
          <a:xfrm rot="5820624">
            <a:off x="-147850" y="-1833905"/>
            <a:ext cx="4514573" cy="5305588"/>
          </a:xfrm>
          <a:custGeom>
            <a:avLst/>
            <a:gdLst/>
            <a:ahLst/>
            <a:cxnLst/>
            <a:rect l="l" t="t" r="r" b="b"/>
            <a:pathLst>
              <a:path w="4514573" h="5305588">
                <a:moveTo>
                  <a:pt x="0" y="0"/>
                </a:moveTo>
                <a:lnTo>
                  <a:pt x="4514574" y="0"/>
                </a:lnTo>
                <a:lnTo>
                  <a:pt x="4514574" y="5305588"/>
                </a:lnTo>
                <a:lnTo>
                  <a:pt x="0" y="5305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5400000">
            <a:off x="947290" y="6860683"/>
            <a:ext cx="6843109" cy="0"/>
          </a:xfrm>
          <a:prstGeom prst="line">
            <a:avLst/>
          </a:prstGeom>
          <a:ln w="9525" cap="rnd">
            <a:solidFill>
              <a:srgbClr val="7D8AA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0" y="3443891"/>
            <a:ext cx="18246628" cy="0"/>
          </a:xfrm>
          <a:prstGeom prst="line">
            <a:avLst/>
          </a:prstGeom>
          <a:ln w="9525" cap="rnd">
            <a:solidFill>
              <a:srgbClr val="7D8AA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5400000">
            <a:off x="5243715" y="7053476"/>
            <a:ext cx="7228694" cy="0"/>
          </a:xfrm>
          <a:prstGeom prst="line">
            <a:avLst/>
          </a:prstGeom>
          <a:ln w="9525" cap="rnd">
            <a:solidFill>
              <a:srgbClr val="7D8AA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5400000">
            <a:off x="10172548" y="6860683"/>
            <a:ext cx="6843109" cy="0"/>
          </a:xfrm>
          <a:prstGeom prst="line">
            <a:avLst/>
          </a:prstGeom>
          <a:ln w="9525" cap="rnd">
            <a:solidFill>
              <a:srgbClr val="7D8AA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730426" y="1028700"/>
            <a:ext cx="12827148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Đặc Điểm Nổi Bật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26516" y="4809269"/>
            <a:ext cx="3373149" cy="3028113"/>
            <a:chOff x="0" y="0"/>
            <a:chExt cx="4497532" cy="4037484"/>
          </a:xfrm>
        </p:grpSpPr>
        <p:sp>
          <p:nvSpPr>
            <p:cNvPr id="9" name="Freeform 9"/>
            <p:cNvSpPr/>
            <p:nvPr/>
          </p:nvSpPr>
          <p:spPr>
            <a:xfrm>
              <a:off x="1626777" y="0"/>
              <a:ext cx="1243978" cy="1810021"/>
            </a:xfrm>
            <a:custGeom>
              <a:avLst/>
              <a:gdLst/>
              <a:ahLst/>
              <a:cxnLst/>
              <a:rect l="l" t="t" r="r" b="b"/>
              <a:pathLst>
                <a:path w="1243978" h="1810021">
                  <a:moveTo>
                    <a:pt x="0" y="0"/>
                  </a:moveTo>
                  <a:lnTo>
                    <a:pt x="1243978" y="0"/>
                  </a:lnTo>
                  <a:lnTo>
                    <a:pt x="1243978" y="1810021"/>
                  </a:lnTo>
                  <a:lnTo>
                    <a:pt x="0" y="1810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13116"/>
              <a:ext cx="4497532" cy="1224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47"/>
                </a:lnSpc>
              </a:pPr>
              <a:r>
                <a:rPr lang="en-US" sz="2882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Dữ liệu phi cấu trúc, linh hoạt mở rộng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26879" y="4714461"/>
            <a:ext cx="3373149" cy="4056371"/>
            <a:chOff x="0" y="0"/>
            <a:chExt cx="4497532" cy="5408495"/>
          </a:xfrm>
        </p:grpSpPr>
        <p:sp>
          <p:nvSpPr>
            <p:cNvPr id="12" name="Freeform 12"/>
            <p:cNvSpPr/>
            <p:nvPr/>
          </p:nvSpPr>
          <p:spPr>
            <a:xfrm>
              <a:off x="1508303" y="0"/>
              <a:ext cx="1480926" cy="1810021"/>
            </a:xfrm>
            <a:custGeom>
              <a:avLst/>
              <a:gdLst/>
              <a:ahLst/>
              <a:cxnLst/>
              <a:rect l="l" t="t" r="r" b="b"/>
              <a:pathLst>
                <a:path w="1480926" h="1810021">
                  <a:moveTo>
                    <a:pt x="0" y="0"/>
                  </a:moveTo>
                  <a:lnTo>
                    <a:pt x="1480926" y="0"/>
                  </a:lnTo>
                  <a:lnTo>
                    <a:pt x="1480926" y="1810021"/>
                  </a:lnTo>
                  <a:lnTo>
                    <a:pt x="0" y="1810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939527"/>
              <a:ext cx="4497532" cy="2468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47"/>
                </a:lnSpc>
              </a:pPr>
              <a:r>
                <a:rPr lang="en-US" sz="2882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Hỗ trợ change Streams - theo dõi thay đổi thời gian thực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39508" y="4714461"/>
            <a:ext cx="3373149" cy="4056371"/>
            <a:chOff x="0" y="0"/>
            <a:chExt cx="4497532" cy="5408495"/>
          </a:xfrm>
        </p:grpSpPr>
        <p:sp>
          <p:nvSpPr>
            <p:cNvPr id="15" name="Freeform 15"/>
            <p:cNvSpPr/>
            <p:nvPr/>
          </p:nvSpPr>
          <p:spPr>
            <a:xfrm>
              <a:off x="1343756" y="0"/>
              <a:ext cx="1810021" cy="1717874"/>
            </a:xfrm>
            <a:custGeom>
              <a:avLst/>
              <a:gdLst/>
              <a:ahLst/>
              <a:cxnLst/>
              <a:rect l="l" t="t" r="r" b="b"/>
              <a:pathLst>
                <a:path w="1810021" h="1717874">
                  <a:moveTo>
                    <a:pt x="0" y="0"/>
                  </a:moveTo>
                  <a:lnTo>
                    <a:pt x="1810020" y="0"/>
                  </a:lnTo>
                  <a:lnTo>
                    <a:pt x="1810020" y="1717874"/>
                  </a:lnTo>
                  <a:lnTo>
                    <a:pt x="0" y="1717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939527"/>
              <a:ext cx="4497532" cy="2468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47"/>
                </a:lnSpc>
              </a:pPr>
              <a:r>
                <a:rPr lang="en-US" sz="2882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Aggregation Pipeline - xử lý dữ liệu phức tạp ngay trong DB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216310" y="4809269"/>
            <a:ext cx="3373149" cy="3961563"/>
            <a:chOff x="0" y="0"/>
            <a:chExt cx="4497532" cy="5282084"/>
          </a:xfrm>
        </p:grpSpPr>
        <p:sp>
          <p:nvSpPr>
            <p:cNvPr id="18" name="Freeform 18"/>
            <p:cNvSpPr/>
            <p:nvPr/>
          </p:nvSpPr>
          <p:spPr>
            <a:xfrm>
              <a:off x="1422738" y="0"/>
              <a:ext cx="1652055" cy="1810021"/>
            </a:xfrm>
            <a:custGeom>
              <a:avLst/>
              <a:gdLst/>
              <a:ahLst/>
              <a:cxnLst/>
              <a:rect l="l" t="t" r="r" b="b"/>
              <a:pathLst>
                <a:path w="1652055" h="1810021">
                  <a:moveTo>
                    <a:pt x="0" y="0"/>
                  </a:moveTo>
                  <a:lnTo>
                    <a:pt x="1652056" y="0"/>
                  </a:lnTo>
                  <a:lnTo>
                    <a:pt x="1652056" y="1810021"/>
                  </a:lnTo>
                  <a:lnTo>
                    <a:pt x="0" y="1810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813116"/>
              <a:ext cx="4497532" cy="2468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47"/>
                </a:lnSpc>
              </a:pPr>
              <a:r>
                <a:rPr lang="en-US" sz="2882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Tích hợp tốt với các công nghệ hiện đại như: Node.js, React, Docker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647</Words>
  <Application>Microsoft Office PowerPoint</Application>
  <PresentationFormat>Custom</PresentationFormat>
  <Paragraphs>89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Clear Sans Bold</vt:lpstr>
      <vt:lpstr>Clear Sans</vt:lpstr>
      <vt:lpstr>Arial</vt:lpstr>
      <vt:lpstr>Baloo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Tiểu học Diên Hồng</dc:title>
  <cp:lastModifiedBy>Trung Vũ</cp:lastModifiedBy>
  <cp:revision>2</cp:revision>
  <dcterms:created xsi:type="dcterms:W3CDTF">2006-08-16T00:00:00Z</dcterms:created>
  <dcterms:modified xsi:type="dcterms:W3CDTF">2025-06-01T14:18:17Z</dcterms:modified>
  <dc:identifier>DAGpGEk_K3g</dc:identifier>
</cp:coreProperties>
</file>